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8"/>
  </p:notesMasterIdLst>
  <p:sldIdLst>
    <p:sldId id="256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/>
    <p:restoredTop sz="91345"/>
  </p:normalViewPr>
  <p:slideViewPr>
    <p:cSldViewPr snapToGrid="0" snapToObjects="1">
      <p:cViewPr varScale="1">
        <p:scale>
          <a:sx n="107" d="100"/>
          <a:sy n="107" d="100"/>
        </p:scale>
        <p:origin x="11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DINOT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DINOT Regular" charset="0"/>
              </a:defRPr>
            </a:lvl1pPr>
          </a:lstStyle>
          <a:p>
            <a:fld id="{1FEC0DF3-386F-7143-B54C-69A383F03AB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DINOT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DINOT Regular" charset="0"/>
              </a:defRPr>
            </a:lvl1pPr>
          </a:lstStyle>
          <a:p>
            <a:fld id="{B3298C32-7989-A048-9169-25AD74D0122D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DINOT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ATI: </a:t>
            </a:r>
            <a:r>
              <a:rPr lang="en-US" dirty="0" err="1"/>
              <a:t>Associazione</a:t>
            </a:r>
            <a:r>
              <a:rPr lang="en-US" dirty="0"/>
              <a:t> </a:t>
            </a:r>
            <a:r>
              <a:rPr lang="en-US" dirty="0" err="1"/>
              <a:t>Temporanea</a:t>
            </a:r>
            <a:r>
              <a:rPr lang="en-US" dirty="0"/>
              <a:t> di Impresa</a:t>
            </a:r>
          </a:p>
          <a:p>
            <a:r>
              <a:rPr lang="en-US" dirty="0"/>
              <a:t>CHIO: Chief Health Information Officer</a:t>
            </a:r>
          </a:p>
          <a:p>
            <a:r>
              <a:rPr lang="en-US" dirty="0"/>
              <a:t>CNIO: Chief Nurse Information</a:t>
            </a:r>
            <a:r>
              <a:rPr lang="en-US" baseline="0" dirty="0"/>
              <a:t> Officer</a:t>
            </a:r>
          </a:p>
          <a:p>
            <a:r>
              <a:rPr lang="en-US" baseline="0" dirty="0"/>
              <a:t>CIO: Chief Information Officer</a:t>
            </a:r>
          </a:p>
          <a:p>
            <a:r>
              <a:rPr lang="en-US" baseline="0" dirty="0"/>
              <a:t>CFO: Chief Financial Officer</a:t>
            </a:r>
          </a:p>
          <a:p>
            <a:r>
              <a:rPr lang="en-US" baseline="0" dirty="0"/>
              <a:t>CCO: Chief Communication Officer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98C32-7989-A048-9169-25AD74D012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11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ATI: </a:t>
            </a:r>
            <a:r>
              <a:rPr lang="en-US" dirty="0" err="1"/>
              <a:t>Associazione</a:t>
            </a:r>
            <a:r>
              <a:rPr lang="en-US" dirty="0"/>
              <a:t> </a:t>
            </a:r>
            <a:r>
              <a:rPr lang="en-US" dirty="0" err="1"/>
              <a:t>Temporanea</a:t>
            </a:r>
            <a:r>
              <a:rPr lang="en-US" dirty="0"/>
              <a:t> di Impresa</a:t>
            </a:r>
          </a:p>
          <a:p>
            <a:r>
              <a:rPr lang="en-US" dirty="0"/>
              <a:t>CHIO: Chief Health Information Officer</a:t>
            </a:r>
          </a:p>
          <a:p>
            <a:r>
              <a:rPr lang="en-US" dirty="0"/>
              <a:t>CNIO: Chief Nurse Information</a:t>
            </a:r>
            <a:r>
              <a:rPr lang="en-US" baseline="0" dirty="0"/>
              <a:t> Officer</a:t>
            </a:r>
          </a:p>
          <a:p>
            <a:r>
              <a:rPr lang="en-US" baseline="0" dirty="0"/>
              <a:t>CIO: Chief Information Officer</a:t>
            </a:r>
          </a:p>
          <a:p>
            <a:r>
              <a:rPr lang="en-US" baseline="0" dirty="0"/>
              <a:t>CFO: Chief Financial Officer</a:t>
            </a:r>
          </a:p>
          <a:p>
            <a:r>
              <a:rPr lang="en-US" baseline="0" dirty="0"/>
              <a:t>CCO: Chief Communication Officer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98C32-7989-A048-9169-25AD74D012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94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34269" y="910100"/>
            <a:ext cx="6323462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0" y="0"/>
            <a:ext cx="2963404" cy="127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0" y="0"/>
            <a:ext cx="2963404" cy="127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alpha val="70000"/>
                  </a:schemeClr>
                </a:solidFill>
                <a:latin typeface="DINOT Regular" charset="0"/>
              </a:defRPr>
            </a:lvl1pPr>
          </a:lstStyle>
          <a:p>
            <a:fld id="{1160EA64-D806-43AC-9DF2-F8C432F32B4C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alpha val="70000"/>
                  </a:schemeClr>
                </a:solidFill>
                <a:latin typeface="DINOT Regular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b="0" i="0" spc="0" baseline="0">
                <a:solidFill>
                  <a:srgbClr val="FFFFFF"/>
                </a:solidFill>
                <a:latin typeface="DINOT Regular" charset="0"/>
              </a:defRPr>
            </a:lvl1pPr>
          </a:lstStyle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Figura a mano libera 12"/>
          <p:cNvSpPr>
            <a:spLocks/>
          </p:cNvSpPr>
          <p:nvPr/>
        </p:nvSpPr>
        <p:spPr bwMode="auto">
          <a:xfrm>
            <a:off x="540879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00CC99">
              <a:tint val="65000"/>
              <a:satMod val="115000"/>
              <a:alpha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Arial" pitchFamily="34" charset="0"/>
            </a:endParaRPr>
          </a:p>
        </p:txBody>
      </p:sp>
      <p:sp>
        <p:nvSpPr>
          <p:cNvPr id="17" name="Figura a mano libera 11"/>
          <p:cNvSpPr>
            <a:spLocks/>
          </p:cNvSpPr>
          <p:nvPr/>
        </p:nvSpPr>
        <p:spPr bwMode="auto">
          <a:xfrm>
            <a:off x="526194" y="5939011"/>
            <a:ext cx="3997989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8" name="Triangolo rettangolo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rgbClr val="00CC99">
                      <a:shade val="20000"/>
                      <a:satMod val="176000"/>
                      <a:alpha val="100000"/>
                    </a:srgbClr>
                  </a:gs>
                  <a:gs pos="18000">
                    <a:srgbClr val="00CC99">
                      <a:shade val="48000"/>
                      <a:satMod val="153000"/>
                      <a:alpha val="100000"/>
                    </a:srgbClr>
                  </a:gs>
                  <a:gs pos="43000">
                    <a:srgbClr val="00CC99">
                      <a:tint val="86000"/>
                      <a:satMod val="149000"/>
                      <a:alpha val="100000"/>
                    </a:srgbClr>
                  </a:gs>
                  <a:gs pos="45000">
                    <a:srgbClr val="00CC99">
                      <a:tint val="85000"/>
                      <a:satMod val="150000"/>
                      <a:alpha val="100000"/>
                    </a:srgbClr>
                  </a:gs>
                  <a:gs pos="50000">
                    <a:srgbClr val="00CC99">
                      <a:tint val="86000"/>
                      <a:satMod val="149000"/>
                      <a:alpha val="100000"/>
                    </a:srgbClr>
                  </a:gs>
                  <a:gs pos="79000">
                    <a:srgbClr val="00CC99">
                      <a:shade val="53000"/>
                      <a:satMod val="150000"/>
                      <a:alpha val="100000"/>
                    </a:srgbClr>
                  </a:gs>
                  <a:gs pos="100000">
                    <a:srgbClr val="00CC99">
                      <a:shade val="25000"/>
                      <a:satMod val="170000"/>
                      <a:alpha val="100000"/>
                    </a:srgbClr>
                  </a:gs>
                </a:gsLst>
                <a:lin ang="450000" scaled="1"/>
                <a:tileRect/>
              </a:gradFill>
            </a:fillOverlay>
          </a:effectLst>
        </p:spPr>
        <p:txBody>
          <a:bodyPr vert="horz" wrap="square" lIns="91440" tIns="45720" rIns="91440" bIns="45720" anchor="ctr" compatLnSpc="1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"/>
              <a:cs typeface=""/>
            </a:endParaRPr>
          </a:p>
        </p:txBody>
      </p:sp>
      <p:cxnSp>
        <p:nvCxnSpPr>
          <p:cNvPr id="19" name="Connettore 1 14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rgbClr val="00CC99">
                    <a:tint val="70000"/>
                    <a:satMod val="110000"/>
                  </a:srgbClr>
                </a:gs>
                <a:gs pos="15000">
                  <a:srgbClr val="00CC99">
                    <a:shade val="40000"/>
                    <a:satMod val="110000"/>
                  </a:srgbClr>
                </a:gs>
              </a:gsLst>
              <a:lin ang="5400000" scaled="1"/>
            </a:gradFill>
            <a:prstDash val="solid"/>
            <a:miter lim="800000"/>
          </a:ln>
          <a:effectLst/>
        </p:spPr>
      </p:cxn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0" y="0"/>
            <a:ext cx="2963404" cy="127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116941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4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spc="200" baseline="0">
          <a:solidFill>
            <a:srgbClr val="262626"/>
          </a:solidFill>
          <a:latin typeface="DINOT Regular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DINOT Regular" charset="0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../../../7%20Tagungen/Pra&#776;sentationen/-%202016%2011%2021%20SABES%20Pra&#776;sentation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../../../7%20Tagungen/Pra&#776;sentationen/-%202016%2011%2021%20SABES%20Pra&#776;sentat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SAIM SRL / </a:t>
            </a:r>
            <a:r>
              <a:rPr lang="en-US" dirty="0" err="1"/>
              <a:t>Gmbh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1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>
            <a:hlinkClick r:id="rId3" action="ppaction://hlinkpres?slideindex=1&amp;slidetitle="/>
          </p:cNvPr>
          <p:cNvSpPr/>
          <p:nvPr/>
        </p:nvSpPr>
        <p:spPr>
          <a:xfrm>
            <a:off x="119611" y="1691071"/>
            <a:ext cx="5794618" cy="1706405"/>
          </a:xfrm>
          <a:prstGeom prst="roundRect">
            <a:avLst/>
          </a:prstGeom>
          <a:solidFill>
            <a:srgbClr val="92D050">
              <a:alpha val="6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>
                <a:latin typeface="DINOT Regular" charset="0"/>
              </a:rPr>
              <a:t>Azienda</a:t>
            </a:r>
            <a:r>
              <a:rPr lang="en-US" dirty="0">
                <a:latin typeface="DINOT Regular" charset="0"/>
              </a:rPr>
              <a:t> Sanitaria </a:t>
            </a:r>
            <a:r>
              <a:rPr lang="en-US" dirty="0" err="1">
                <a:latin typeface="DINOT Regular" charset="0"/>
              </a:rPr>
              <a:t>dell’Alto</a:t>
            </a:r>
            <a:r>
              <a:rPr lang="en-US" dirty="0">
                <a:latin typeface="DINOT Regular" charset="0"/>
              </a:rPr>
              <a:t> Adige (51%)</a:t>
            </a:r>
          </a:p>
          <a:p>
            <a:r>
              <a:rPr lang="en-US" sz="1400" dirty="0" err="1">
                <a:latin typeface="DINOT Regular" charset="0"/>
              </a:rPr>
              <a:t>Rappresentante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legale</a:t>
            </a:r>
            <a:r>
              <a:rPr lang="en-US" sz="1400" dirty="0">
                <a:latin typeface="DINOT Regular" charset="0"/>
              </a:rPr>
              <a:t>: </a:t>
            </a:r>
            <a:r>
              <a:rPr lang="it-IT" sz="1400" dirty="0"/>
              <a:t>Christian Kofler</a:t>
            </a:r>
            <a:r>
              <a:rPr lang="en-US" sz="1400" dirty="0">
                <a:latin typeface="DINOT Regular" charset="0"/>
              </a:rPr>
              <a:t>, </a:t>
            </a:r>
            <a:r>
              <a:rPr lang="en-US" sz="1400" dirty="0" err="1">
                <a:latin typeface="DINOT Regular" charset="0"/>
              </a:rPr>
              <a:t>direttore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generale</a:t>
            </a:r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03343" y="1691071"/>
            <a:ext cx="5989803" cy="1737929"/>
          </a:xfrm>
          <a:prstGeom prst="roundRect">
            <a:avLst/>
          </a:prstGeom>
          <a:solidFill>
            <a:srgbClr val="00B0F0">
              <a:alpha val="6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DINOT Regular" charset="0"/>
              </a:rPr>
              <a:t>ATI (49%)</a:t>
            </a:r>
          </a:p>
          <a:p>
            <a:r>
              <a:rPr lang="en-US" sz="1400" dirty="0" err="1">
                <a:latin typeface="DINOT Regular" charset="0"/>
              </a:rPr>
              <a:t>Mandatario</a:t>
            </a:r>
            <a:r>
              <a:rPr lang="en-US" sz="1400" dirty="0">
                <a:latin typeface="DINOT Regular" charset="0"/>
              </a:rPr>
              <a:t>: Fausto </a:t>
            </a:r>
            <a:r>
              <a:rPr lang="en-US" sz="1400" dirty="0" err="1">
                <a:latin typeface="DINOT Regular" charset="0"/>
              </a:rPr>
              <a:t>Manzana</a:t>
            </a:r>
            <a:r>
              <a:rPr lang="en-US" sz="1400" dirty="0">
                <a:latin typeface="DINOT Regular" charset="0"/>
              </a:rPr>
              <a:t>, </a:t>
            </a:r>
            <a:r>
              <a:rPr lang="en-US" sz="1400" dirty="0" err="1">
                <a:latin typeface="DINOT Regular" charset="0"/>
              </a:rPr>
              <a:t>direttore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generale</a:t>
            </a:r>
            <a:r>
              <a:rPr lang="en-US" sz="1400" dirty="0">
                <a:latin typeface="DINOT Regular" charset="0"/>
              </a:rPr>
              <a:t> GPI S.p.A.</a:t>
            </a:r>
          </a:p>
          <a:p>
            <a:endParaRPr lang="en-US" sz="1400" dirty="0">
              <a:latin typeface="DINOT Regular" charset="0"/>
            </a:endParaRPr>
          </a:p>
          <a:p>
            <a:r>
              <a:rPr lang="en-US" sz="1400" dirty="0">
                <a:latin typeface="DINOT Regular" charset="0"/>
              </a:rPr>
              <a:t>					</a:t>
            </a:r>
            <a:endParaRPr lang="en-US" sz="12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645275" y="2499573"/>
            <a:ext cx="8645768" cy="3866418"/>
            <a:chOff x="1503825" y="1340137"/>
            <a:chExt cx="8645768" cy="3327132"/>
          </a:xfrm>
        </p:grpSpPr>
        <p:sp>
          <p:nvSpPr>
            <p:cNvPr id="2" name="Rectangle 1"/>
            <p:cNvSpPr/>
            <p:nvPr/>
          </p:nvSpPr>
          <p:spPr>
            <a:xfrm>
              <a:off x="1503825" y="1340137"/>
              <a:ext cx="8645768" cy="3327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b="1" dirty="0">
                  <a:latin typeface="DINOT Regular" charset="0"/>
                </a:rPr>
                <a:t>SAIM </a:t>
              </a:r>
              <a:r>
                <a:rPr lang="en-US" sz="2800" b="1" dirty="0" err="1">
                  <a:latin typeface="DINOT Regular" charset="0"/>
                </a:rPr>
                <a:t>srl</a:t>
              </a:r>
              <a:endParaRPr lang="en-US" sz="2800" b="1" dirty="0">
                <a:latin typeface="DINOT Regular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212766" y="2022154"/>
              <a:ext cx="3096000" cy="828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u="sng" dirty="0" err="1">
                  <a:latin typeface="DINOT Regular" charset="0"/>
                </a:rPr>
                <a:t>Consiglio</a:t>
              </a:r>
              <a:r>
                <a:rPr lang="en-US" sz="1600" u="sng" dirty="0">
                  <a:latin typeface="DINOT Regular" charset="0"/>
                </a:rPr>
                <a:t> di </a:t>
              </a:r>
              <a:r>
                <a:rPr lang="en-US" sz="1600" u="sng" dirty="0" err="1">
                  <a:latin typeface="DINOT Regular" charset="0"/>
                </a:rPr>
                <a:t>amministrazione</a:t>
              </a:r>
              <a:endParaRPr lang="en-US" sz="1600" u="sng" dirty="0">
                <a:latin typeface="DINOT Regular" charset="0"/>
              </a:endParaRPr>
            </a:p>
            <a:p>
              <a:r>
                <a:rPr lang="en-US" sz="1100" dirty="0" err="1">
                  <a:latin typeface="DINOT Regular" charset="0"/>
                </a:rPr>
                <a:t>Presidente</a:t>
              </a:r>
              <a:r>
                <a:rPr lang="en-US" sz="1100" dirty="0">
                  <a:latin typeface="DINOT Regular" charset="0"/>
                </a:rPr>
                <a:t>: 		Markus </a:t>
              </a:r>
              <a:r>
                <a:rPr lang="en-US" sz="1100" dirty="0" err="1">
                  <a:latin typeface="DINOT Regular" charset="0"/>
                </a:rPr>
                <a:t>Obermair</a:t>
              </a:r>
              <a:endParaRPr lang="en-US" sz="1100" dirty="0">
                <a:latin typeface="DINOT Regular" charset="0"/>
              </a:endParaRPr>
            </a:p>
            <a:p>
              <a:r>
                <a:rPr lang="en-US" sz="1100" dirty="0" err="1">
                  <a:latin typeface="DINOT Regular" charset="0"/>
                </a:rPr>
                <a:t>Membro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ordinario</a:t>
              </a:r>
              <a:r>
                <a:rPr lang="en-US" sz="1100" dirty="0">
                  <a:latin typeface="DINOT Regular" charset="0"/>
                </a:rPr>
                <a:t>: 	Judith </a:t>
              </a:r>
              <a:r>
                <a:rPr lang="en-US" sz="1100" dirty="0" err="1">
                  <a:latin typeface="DINOT Regular" charset="0"/>
                </a:rPr>
                <a:t>Gögele</a:t>
              </a:r>
              <a:endParaRPr lang="en-US" sz="1100" dirty="0">
                <a:latin typeface="DINOT Regular" charset="0"/>
              </a:endParaRPr>
            </a:p>
            <a:p>
              <a:r>
                <a:rPr lang="en-US" sz="1100" dirty="0" err="1">
                  <a:latin typeface="DINOT Regular" charset="0"/>
                </a:rPr>
                <a:t>Membro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ordinario</a:t>
              </a:r>
              <a:r>
                <a:rPr lang="en-US" sz="1100" dirty="0">
                  <a:latin typeface="DINOT Regular" charset="0"/>
                </a:rPr>
                <a:t>: 	Federica </a:t>
              </a:r>
              <a:r>
                <a:rPr lang="en-US" sz="1100" dirty="0" err="1">
                  <a:latin typeface="DINOT Regular" charset="0"/>
                </a:rPr>
                <a:t>Fiamingo</a:t>
              </a:r>
              <a:endParaRPr lang="en-US" sz="1100" dirty="0">
                <a:latin typeface="DINOT Regular" charset="0"/>
              </a:endParaRPr>
            </a:p>
          </p:txBody>
        </p:sp>
        <p:sp>
          <p:nvSpPr>
            <p:cNvPr id="5" name="Rounded Rectangle 4"/>
            <p:cNvSpPr>
              <a:spLocks/>
            </p:cNvSpPr>
            <p:nvPr/>
          </p:nvSpPr>
          <p:spPr>
            <a:xfrm>
              <a:off x="3654268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 dirty="0" err="1">
                  <a:latin typeface="DINOT Regular" charset="0"/>
                </a:rPr>
                <a:t>Vacante</a:t>
              </a:r>
              <a:endParaRPr lang="en-US" sz="900" dirty="0">
                <a:latin typeface="DINOT Regular" charset="0"/>
              </a:endParaRPr>
            </a:p>
          </p:txBody>
        </p:sp>
        <p:sp>
          <p:nvSpPr>
            <p:cNvPr id="6" name="Rounded Rectangle 5"/>
            <p:cNvSpPr>
              <a:spLocks/>
            </p:cNvSpPr>
            <p:nvPr/>
          </p:nvSpPr>
          <p:spPr>
            <a:xfrm>
              <a:off x="5166767" y="4275683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 dirty="0" err="1">
                  <a:latin typeface="DINOT Regular" charset="0"/>
                </a:rPr>
                <a:t>Vacante</a:t>
              </a:r>
              <a:endParaRPr lang="en-US" sz="900" dirty="0">
                <a:latin typeface="DINOT Regular" charset="0"/>
              </a:endParaRPr>
            </a:p>
          </p:txBody>
        </p:sp>
        <p:sp>
          <p:nvSpPr>
            <p:cNvPr id="7" name="Rounded Rectangle 6"/>
            <p:cNvSpPr>
              <a:spLocks/>
            </p:cNvSpPr>
            <p:nvPr/>
          </p:nvSpPr>
          <p:spPr>
            <a:xfrm>
              <a:off x="6679266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>
                  <a:latin typeface="DINOT Regular" charset="0"/>
                </a:rPr>
                <a:t>Stefano Maiorana</a:t>
              </a:r>
              <a:endParaRPr lang="en-US" sz="900" dirty="0">
                <a:latin typeface="DINOT Regular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543317" y="1451022"/>
              <a:ext cx="2405576" cy="661779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Collegio</a:t>
              </a:r>
              <a:r>
                <a:rPr lang="en-US" sz="1050" u="sng" dirty="0">
                  <a:latin typeface="DINOT Regular" charset="0"/>
                </a:rPr>
                <a:t> </a:t>
              </a:r>
              <a:r>
                <a:rPr lang="en-US" sz="1050" u="sng" dirty="0" err="1">
                  <a:latin typeface="DINOT Regular" charset="0"/>
                </a:rPr>
                <a:t>Sindacale</a:t>
              </a:r>
              <a:endParaRPr lang="en-US" sz="1050" u="sng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Presidente</a:t>
              </a:r>
              <a:r>
                <a:rPr lang="en-US" sz="800" dirty="0">
                  <a:latin typeface="DINOT Regular" charset="0"/>
                </a:rPr>
                <a:t>:  </a:t>
              </a:r>
              <a:r>
                <a:rPr lang="it-IT" sz="800" dirty="0">
                  <a:latin typeface="DINOT Regular" charset="0"/>
                </a:rPr>
                <a:t>Christoph </a:t>
              </a:r>
              <a:r>
                <a:rPr lang="it-IT" sz="800" dirty="0" err="1">
                  <a:latin typeface="DINOT Regular" charset="0"/>
                </a:rPr>
                <a:t>Laichner</a:t>
              </a:r>
              <a:endParaRPr lang="it-IT" sz="800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it-IT" sz="800" dirty="0">
                  <a:latin typeface="DINOT Regular" charset="0"/>
                </a:rPr>
                <a:t>Membro ordinario: Margit Crazzolara</a:t>
              </a:r>
              <a:endParaRPr lang="en-US" sz="800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Membro</a:t>
              </a:r>
              <a:r>
                <a:rPr lang="en-US" sz="800" dirty="0">
                  <a:latin typeface="DINOT Regular" charset="0"/>
                </a:rPr>
                <a:t> </a:t>
              </a:r>
              <a:r>
                <a:rPr lang="en-US" sz="800" dirty="0" err="1">
                  <a:latin typeface="DINOT Regular" charset="0"/>
                </a:rPr>
                <a:t>ordinario</a:t>
              </a:r>
              <a:r>
                <a:rPr lang="en-US" sz="800" dirty="0">
                  <a:latin typeface="DINOT Regular" charset="0"/>
                </a:rPr>
                <a:t>:  Alessandro Saliva</a:t>
              </a:r>
            </a:p>
            <a:p>
              <a:pPr algn="ctr">
                <a:tabLst>
                  <a:tab pos="1106488" algn="l"/>
                  <a:tab pos="1465263" algn="l"/>
                </a:tabLst>
              </a:pPr>
              <a:endParaRPr lang="en-US" sz="800" dirty="0">
                <a:latin typeface="DINOT Regular" charset="0"/>
              </a:endParaRPr>
            </a:p>
          </p:txBody>
        </p:sp>
        <p:cxnSp>
          <p:nvCxnSpPr>
            <p:cNvPr id="10" name="Straight Connector 9"/>
            <p:cNvCxnSpPr>
              <a:cxnSpLocks/>
            </p:cNvCxnSpPr>
            <p:nvPr/>
          </p:nvCxnSpPr>
          <p:spPr>
            <a:xfrm>
              <a:off x="5769731" y="2850153"/>
              <a:ext cx="1" cy="142553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cxnSpLocks/>
              <a:endCxn id="5" idx="0"/>
            </p:cNvCxnSpPr>
            <p:nvPr/>
          </p:nvCxnSpPr>
          <p:spPr>
            <a:xfrm rot="5400000">
              <a:off x="4604057" y="3114541"/>
              <a:ext cx="800922" cy="1512499"/>
            </a:xfrm>
            <a:prstGeom prst="bentConnector3">
              <a:avLst>
                <a:gd name="adj1" fmla="val -17696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cxnSpLocks/>
            </p:cNvCxnSpPr>
            <p:nvPr/>
          </p:nvCxnSpPr>
          <p:spPr>
            <a:xfrm>
              <a:off x="5760767" y="3329717"/>
              <a:ext cx="1512497" cy="966075"/>
            </a:xfrm>
            <a:prstGeom prst="bentConnector3">
              <a:avLst>
                <a:gd name="adj1" fmla="val 100380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le 16"/>
          <p:cNvSpPr/>
          <p:nvPr/>
        </p:nvSpPr>
        <p:spPr>
          <a:xfrm>
            <a:off x="1790748" y="2704340"/>
            <a:ext cx="2195699" cy="7433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u="sng" dirty="0" err="1">
                <a:latin typeface="DINOT Regular" charset="0"/>
              </a:rPr>
              <a:t>Consulenti</a:t>
            </a:r>
            <a:r>
              <a:rPr lang="en-US" sz="1050" u="sng" dirty="0">
                <a:latin typeface="DINOT Regular" charset="0"/>
              </a:rPr>
              <a:t>: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Commercialista</a:t>
            </a:r>
            <a:r>
              <a:rPr lang="en-US" sz="800" dirty="0">
                <a:latin typeface="DINOT Regular" charset="0"/>
              </a:rPr>
              <a:t>:  Studio PDC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Consulente</a:t>
            </a:r>
            <a:r>
              <a:rPr lang="en-US" sz="800" dirty="0">
                <a:latin typeface="DINOT Regular" charset="0"/>
              </a:rPr>
              <a:t> del </a:t>
            </a:r>
            <a:r>
              <a:rPr lang="en-US" sz="800" dirty="0" err="1">
                <a:latin typeface="DINOT Regular" charset="0"/>
              </a:rPr>
              <a:t>Lavoro</a:t>
            </a:r>
            <a:r>
              <a:rPr lang="en-US" sz="800" dirty="0">
                <a:latin typeface="DINOT Regular" charset="0"/>
              </a:rPr>
              <a:t>:  Studio </a:t>
            </a:r>
            <a:r>
              <a:rPr lang="en-US" sz="800" dirty="0" err="1">
                <a:latin typeface="DINOT Regular" charset="0"/>
              </a:rPr>
              <a:t>Kaspar</a:t>
            </a:r>
            <a:endParaRPr lang="en-US" sz="800" dirty="0">
              <a:latin typeface="DINOT Regular" charset="0"/>
            </a:endParaRP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>
                <a:latin typeface="DINOT Regular" charset="0"/>
              </a:rPr>
              <a:t>RSPP: Federico </a:t>
            </a:r>
            <a:r>
              <a:rPr lang="en-US" sz="800" dirty="0" err="1">
                <a:latin typeface="DINOT Regular" charset="0"/>
              </a:rPr>
              <a:t>Lavoriero</a:t>
            </a:r>
            <a:endParaRPr lang="en-US" sz="800" dirty="0">
              <a:latin typeface="DINOT Regular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007605" y="262328"/>
            <a:ext cx="6197544" cy="1188720"/>
          </a:xfrm>
        </p:spPr>
        <p:txBody>
          <a:bodyPr/>
          <a:lstStyle/>
          <a:p>
            <a:r>
              <a:rPr lang="en-US" dirty="0" err="1"/>
              <a:t>L’Organizzazione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84C34B8-CDE7-0648-B19A-2D7CE0FB161F}"/>
              </a:ext>
            </a:extLst>
          </p:cNvPr>
          <p:cNvSpPr txBox="1"/>
          <p:nvPr/>
        </p:nvSpPr>
        <p:spPr>
          <a:xfrm>
            <a:off x="10279457" y="2499573"/>
            <a:ext cx="194887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DINOT Regular" charset="0"/>
              </a:rPr>
              <a:t>ATI: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GPI </a:t>
            </a:r>
            <a:r>
              <a:rPr lang="en-US" sz="1100" dirty="0" err="1">
                <a:solidFill>
                  <a:schemeClr val="bg1"/>
                </a:solidFill>
                <a:latin typeface="DINOT Regular" charset="0"/>
              </a:rPr>
              <a:t>SpA</a:t>
            </a:r>
            <a:endParaRPr lang="en-US" sz="1100" dirty="0">
              <a:solidFill>
                <a:schemeClr val="bg1"/>
              </a:solidFill>
              <a:latin typeface="DINOT Regular" charset="0"/>
            </a:endParaRP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PCS Srl</a:t>
            </a:r>
          </a:p>
          <a:p>
            <a:pPr marL="285750" indent="-285750">
              <a:buFontTx/>
              <a:buChar char="-"/>
            </a:pPr>
            <a:r>
              <a:rPr lang="en-US" sz="1100">
                <a:solidFill>
                  <a:schemeClr val="bg1"/>
                </a:solidFill>
                <a:latin typeface="DINOT Regular" charset="0"/>
              </a:rPr>
              <a:t>2,5% </a:t>
            </a: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Datef </a:t>
            </a:r>
            <a:r>
              <a:rPr lang="en-US" sz="1100" dirty="0" err="1">
                <a:solidFill>
                  <a:schemeClr val="bg1"/>
                </a:solidFill>
                <a:latin typeface="DINOT Regular" charset="0"/>
              </a:rPr>
              <a:t>SpA</a:t>
            </a:r>
            <a:endParaRPr lang="en-US" sz="1100" dirty="0">
              <a:solidFill>
                <a:schemeClr val="bg1"/>
              </a:solidFill>
              <a:latin typeface="DINOT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605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>
            <a:hlinkClick r:id="rId3" action="ppaction://hlinkpres?slideindex=1&amp;slidetitle="/>
          </p:cNvPr>
          <p:cNvSpPr/>
          <p:nvPr/>
        </p:nvSpPr>
        <p:spPr>
          <a:xfrm>
            <a:off x="119611" y="1691071"/>
            <a:ext cx="5794618" cy="1706405"/>
          </a:xfrm>
          <a:prstGeom prst="roundRect">
            <a:avLst/>
          </a:prstGeom>
          <a:solidFill>
            <a:srgbClr val="92D050">
              <a:alpha val="6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>
                <a:latin typeface="DINOT Regular" charset="0"/>
              </a:rPr>
              <a:t>Südtiroler</a:t>
            </a:r>
            <a:r>
              <a:rPr lang="en-US" dirty="0">
                <a:latin typeface="DINOT Regular" charset="0"/>
              </a:rPr>
              <a:t> </a:t>
            </a:r>
            <a:r>
              <a:rPr lang="en-US" dirty="0" err="1">
                <a:latin typeface="DINOT Regular" charset="0"/>
              </a:rPr>
              <a:t>Sanitätsbetrieb</a:t>
            </a:r>
            <a:r>
              <a:rPr lang="en-US" dirty="0">
                <a:latin typeface="DINOT Regular" charset="0"/>
              </a:rPr>
              <a:t> (51%)</a:t>
            </a:r>
          </a:p>
          <a:p>
            <a:r>
              <a:rPr lang="en-US" sz="1400" dirty="0" err="1">
                <a:latin typeface="DINOT Regular" charset="0"/>
              </a:rPr>
              <a:t>Gesetzlicher</a:t>
            </a:r>
            <a:r>
              <a:rPr lang="en-US" sz="1400" dirty="0">
                <a:latin typeface="DINOT Regular" charset="0"/>
              </a:rPr>
              <a:t> </a:t>
            </a:r>
            <a:r>
              <a:rPr lang="en-US" sz="1400" dirty="0" err="1">
                <a:latin typeface="DINOT Regular" charset="0"/>
              </a:rPr>
              <a:t>Vertreter</a:t>
            </a:r>
            <a:r>
              <a:rPr lang="en-US" sz="1400" dirty="0">
                <a:latin typeface="DINOT Regular" charset="0"/>
              </a:rPr>
              <a:t>: Christian Kofler, </a:t>
            </a:r>
            <a:r>
              <a:rPr lang="en-US" sz="1400" dirty="0" err="1">
                <a:latin typeface="DINOT Regular" charset="0"/>
              </a:rPr>
              <a:t>Generaldirektor</a:t>
            </a:r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  <a:p>
            <a:endParaRPr lang="en-US" sz="1400" dirty="0">
              <a:latin typeface="DINOT Regular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03343" y="1691071"/>
            <a:ext cx="5989803" cy="1737929"/>
          </a:xfrm>
          <a:prstGeom prst="roundRect">
            <a:avLst/>
          </a:prstGeom>
          <a:solidFill>
            <a:srgbClr val="00B0F0">
              <a:alpha val="6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>
                <a:latin typeface="DINOT Regular" charset="0"/>
              </a:rPr>
              <a:t>Unternehmensgruppe</a:t>
            </a:r>
            <a:r>
              <a:rPr lang="en-US" dirty="0">
                <a:latin typeface="DINOT Regular" charset="0"/>
              </a:rPr>
              <a:t> (49%)</a:t>
            </a:r>
          </a:p>
          <a:p>
            <a:r>
              <a:rPr lang="en-US" sz="1400" dirty="0" err="1">
                <a:latin typeface="DINOT Regular" charset="0"/>
              </a:rPr>
              <a:t>Mandatar</a:t>
            </a:r>
            <a:r>
              <a:rPr lang="en-US" sz="1400" dirty="0">
                <a:latin typeface="DINOT Regular" charset="0"/>
              </a:rPr>
              <a:t>: Fausto Manzana, </a:t>
            </a:r>
            <a:r>
              <a:rPr lang="en-US" sz="1400" dirty="0" err="1">
                <a:latin typeface="DINOT Regular" charset="0"/>
              </a:rPr>
              <a:t>Generaldirektor</a:t>
            </a:r>
            <a:r>
              <a:rPr lang="en-US" sz="1400" dirty="0">
                <a:latin typeface="DINOT Regular" charset="0"/>
              </a:rPr>
              <a:t> GPI</a:t>
            </a:r>
          </a:p>
          <a:p>
            <a:endParaRPr lang="en-US" sz="1400" dirty="0">
              <a:latin typeface="DINOT Regular" charset="0"/>
            </a:endParaRPr>
          </a:p>
          <a:p>
            <a:r>
              <a:rPr lang="en-US" sz="1400" dirty="0">
                <a:latin typeface="DINOT Regular" charset="0"/>
              </a:rPr>
              <a:t>					</a:t>
            </a:r>
            <a:endParaRPr lang="en-US" sz="12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  <a:p>
            <a:pPr lvl="5"/>
            <a:endParaRPr lang="en-US" sz="1400" dirty="0">
              <a:latin typeface="DINOT Regular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591345" y="2589800"/>
            <a:ext cx="8645768" cy="3866418"/>
            <a:chOff x="1503825" y="1340137"/>
            <a:chExt cx="8645768" cy="3327132"/>
          </a:xfrm>
        </p:grpSpPr>
        <p:sp>
          <p:nvSpPr>
            <p:cNvPr id="2" name="Rectangle 1"/>
            <p:cNvSpPr/>
            <p:nvPr/>
          </p:nvSpPr>
          <p:spPr>
            <a:xfrm>
              <a:off x="1503825" y="1340137"/>
              <a:ext cx="8645768" cy="3327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b="1" dirty="0">
                  <a:latin typeface="DINOT Regular" charset="0"/>
                </a:rPr>
                <a:t>SAIM GmbH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175104" y="2024550"/>
              <a:ext cx="3171323" cy="828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u="sng" dirty="0" err="1">
                  <a:latin typeface="DINOT Regular" charset="0"/>
                </a:rPr>
                <a:t>Verwaltungsrat</a:t>
              </a:r>
              <a:endParaRPr lang="en-US" sz="1600" u="sng" dirty="0">
                <a:latin typeface="DINOT Regular" charset="0"/>
              </a:endParaRPr>
            </a:p>
            <a:p>
              <a:pPr>
                <a:tabLst>
                  <a:tab pos="1682750" algn="l"/>
                </a:tabLst>
              </a:pPr>
              <a:r>
                <a:rPr lang="en-US" sz="1100" dirty="0" err="1">
                  <a:latin typeface="DINOT Regular" charset="0"/>
                </a:rPr>
                <a:t>Präsident</a:t>
              </a:r>
              <a:r>
                <a:rPr lang="en-US" sz="1100" dirty="0">
                  <a:latin typeface="DINOT Regular" charset="0"/>
                </a:rPr>
                <a:t>: 	Markus </a:t>
              </a:r>
              <a:r>
                <a:rPr lang="en-US" sz="1100" dirty="0" err="1">
                  <a:latin typeface="DINOT Regular" charset="0"/>
                </a:rPr>
                <a:t>Obermair</a:t>
              </a:r>
              <a:endParaRPr lang="en-US" sz="1100" dirty="0">
                <a:latin typeface="DINOT Regular" charset="0"/>
              </a:endParaRPr>
            </a:p>
            <a:p>
              <a:pPr>
                <a:tabLst>
                  <a:tab pos="1682750" algn="l"/>
                </a:tabLst>
              </a:pPr>
              <a:r>
                <a:rPr lang="en-US" sz="1100" dirty="0" err="1">
                  <a:latin typeface="DINOT Regular" charset="0"/>
                </a:rPr>
                <a:t>Ordentliches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Mitglied</a:t>
              </a:r>
              <a:r>
                <a:rPr lang="en-US" sz="1100" dirty="0">
                  <a:latin typeface="DINOT Regular" charset="0"/>
                </a:rPr>
                <a:t>: 	Judith </a:t>
              </a:r>
              <a:r>
                <a:rPr lang="en-US" sz="1100" dirty="0" err="1">
                  <a:latin typeface="DINOT Regular" charset="0"/>
                </a:rPr>
                <a:t>Gögele</a:t>
              </a:r>
              <a:endParaRPr lang="en-US" sz="1100" dirty="0">
                <a:latin typeface="DINOT Regular" charset="0"/>
              </a:endParaRPr>
            </a:p>
            <a:p>
              <a:pPr>
                <a:tabLst>
                  <a:tab pos="1682750" algn="l"/>
                </a:tabLst>
              </a:pPr>
              <a:r>
                <a:rPr lang="en-US" sz="1100" dirty="0" err="1">
                  <a:latin typeface="DINOT Regular" charset="0"/>
                </a:rPr>
                <a:t>Ordentliches</a:t>
              </a:r>
              <a:r>
                <a:rPr lang="en-US" sz="1100" dirty="0">
                  <a:latin typeface="DINOT Regular" charset="0"/>
                </a:rPr>
                <a:t> </a:t>
              </a:r>
              <a:r>
                <a:rPr lang="en-US" sz="1100" dirty="0" err="1">
                  <a:latin typeface="DINOT Regular" charset="0"/>
                </a:rPr>
                <a:t>Mitglied</a:t>
              </a:r>
              <a:r>
                <a:rPr lang="en-US" sz="1100" dirty="0">
                  <a:latin typeface="DINOT Regular" charset="0"/>
                </a:rPr>
                <a:t>: 	Federica </a:t>
              </a:r>
              <a:r>
                <a:rPr lang="en-US" sz="1100" dirty="0" err="1">
                  <a:latin typeface="DINOT Regular" charset="0"/>
                </a:rPr>
                <a:t>Fiamingo</a:t>
              </a:r>
              <a:endParaRPr lang="en-US" sz="1100" dirty="0">
                <a:latin typeface="DINOT Regular" charset="0"/>
              </a:endParaRPr>
            </a:p>
          </p:txBody>
        </p:sp>
        <p:sp>
          <p:nvSpPr>
            <p:cNvPr id="5" name="Rounded Rectangle 4"/>
            <p:cNvSpPr>
              <a:spLocks/>
            </p:cNvSpPr>
            <p:nvPr/>
          </p:nvSpPr>
          <p:spPr>
            <a:xfrm>
              <a:off x="3654268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</p:txBody>
        </p:sp>
        <p:sp>
          <p:nvSpPr>
            <p:cNvPr id="6" name="Rounded Rectangle 5"/>
            <p:cNvSpPr>
              <a:spLocks/>
            </p:cNvSpPr>
            <p:nvPr/>
          </p:nvSpPr>
          <p:spPr>
            <a:xfrm>
              <a:off x="5166767" y="4275683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endParaRPr lang="en-US" sz="900" dirty="0">
                <a:latin typeface="DINOT Regular" charset="0"/>
              </a:endParaRPr>
            </a:p>
          </p:txBody>
        </p:sp>
        <p:sp>
          <p:nvSpPr>
            <p:cNvPr id="7" name="Rounded Rectangle 6"/>
            <p:cNvSpPr>
              <a:spLocks/>
            </p:cNvSpPr>
            <p:nvPr/>
          </p:nvSpPr>
          <p:spPr>
            <a:xfrm>
              <a:off x="6679266" y="4271251"/>
              <a:ext cx="1188000" cy="324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Pj</a:t>
              </a:r>
              <a:r>
                <a:rPr lang="en-US" sz="1050" u="sng" dirty="0">
                  <a:latin typeface="DINOT Regular" charset="0"/>
                </a:rPr>
                <a:t>-Manager</a:t>
              </a:r>
            </a:p>
            <a:p>
              <a:pPr algn="ctr"/>
              <a:r>
                <a:rPr lang="en-US" sz="900">
                  <a:latin typeface="DINOT Regular" charset="0"/>
                </a:rPr>
                <a:t>Stefano Maiorana</a:t>
              </a:r>
              <a:endParaRPr lang="en-US" sz="900" dirty="0">
                <a:latin typeface="DINOT Regular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564053" y="1449905"/>
              <a:ext cx="2405576" cy="661779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 err="1">
                  <a:latin typeface="DINOT Regular" charset="0"/>
                </a:rPr>
                <a:t>Aufsichtsrat</a:t>
              </a:r>
              <a:endParaRPr lang="en-US" sz="1050" u="sng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Präsidentin</a:t>
              </a:r>
              <a:r>
                <a:rPr lang="en-US" sz="800" dirty="0">
                  <a:latin typeface="DINOT Regular" charset="0"/>
                </a:rPr>
                <a:t>: </a:t>
              </a:r>
              <a:r>
                <a:rPr lang="it-IT" sz="800" dirty="0">
                  <a:latin typeface="DINOT Regular" charset="0"/>
                </a:rPr>
                <a:t>Christoph </a:t>
              </a:r>
              <a:r>
                <a:rPr lang="it-IT" sz="800" dirty="0" err="1">
                  <a:latin typeface="DINOT Regular" charset="0"/>
                </a:rPr>
                <a:t>Laichner</a:t>
              </a:r>
              <a:endParaRPr lang="en-US" sz="800" dirty="0">
                <a:latin typeface="DINOT Regular" charset="0"/>
              </a:endParaRP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Ordentliches</a:t>
              </a:r>
              <a:r>
                <a:rPr lang="en-US" sz="800" dirty="0">
                  <a:latin typeface="DINOT Regular" charset="0"/>
                </a:rPr>
                <a:t> </a:t>
              </a:r>
              <a:r>
                <a:rPr lang="en-US" sz="800" dirty="0" err="1">
                  <a:latin typeface="DINOT Regular" charset="0"/>
                </a:rPr>
                <a:t>Mitglied</a:t>
              </a:r>
              <a:r>
                <a:rPr lang="en-US" sz="800" dirty="0">
                  <a:latin typeface="DINOT Regular" charset="0"/>
                </a:rPr>
                <a:t>:  Alessandro Saliva</a:t>
              </a:r>
            </a:p>
            <a:p>
              <a:pPr algn="ctr">
                <a:tabLst>
                  <a:tab pos="1106488" algn="l"/>
                  <a:tab pos="1465263" algn="l"/>
                </a:tabLst>
              </a:pPr>
              <a:r>
                <a:rPr lang="en-US" sz="800" dirty="0" err="1">
                  <a:latin typeface="DINOT Regular" charset="0"/>
                </a:rPr>
                <a:t>Ordentliches</a:t>
              </a:r>
              <a:r>
                <a:rPr lang="en-US" sz="800" dirty="0">
                  <a:latin typeface="DINOT Regular" charset="0"/>
                </a:rPr>
                <a:t> </a:t>
              </a:r>
              <a:r>
                <a:rPr lang="en-US" sz="800" dirty="0" err="1">
                  <a:latin typeface="DINOT Regular" charset="0"/>
                </a:rPr>
                <a:t>Mitglied</a:t>
              </a:r>
              <a:r>
                <a:rPr lang="en-US" sz="800" dirty="0">
                  <a:latin typeface="DINOT Regular" charset="0"/>
                </a:rPr>
                <a:t>: </a:t>
              </a:r>
              <a:r>
                <a:rPr lang="it-IT" sz="800" dirty="0">
                  <a:latin typeface="DINOT Regular" charset="0"/>
                </a:rPr>
                <a:t>Margit Crazzolara</a:t>
              </a:r>
              <a:endParaRPr lang="en-US" sz="800" dirty="0">
                <a:latin typeface="DINOT Regular" charset="0"/>
              </a:endParaRPr>
            </a:p>
          </p:txBody>
        </p:sp>
        <p:cxnSp>
          <p:nvCxnSpPr>
            <p:cNvPr id="10" name="Straight Connector 9"/>
            <p:cNvCxnSpPr>
              <a:cxnSpLocks/>
              <a:stCxn id="3" idx="2"/>
            </p:cNvCxnSpPr>
            <p:nvPr/>
          </p:nvCxnSpPr>
          <p:spPr>
            <a:xfrm>
              <a:off x="5760766" y="2852550"/>
              <a:ext cx="1" cy="705259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cxnSpLocks/>
              <a:endCxn id="5" idx="0"/>
            </p:cNvCxnSpPr>
            <p:nvPr/>
          </p:nvCxnSpPr>
          <p:spPr>
            <a:xfrm rot="5400000">
              <a:off x="4604057" y="3114541"/>
              <a:ext cx="800922" cy="1512499"/>
            </a:xfrm>
            <a:prstGeom prst="bentConnector3">
              <a:avLst>
                <a:gd name="adj1" fmla="val 73806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cxnSpLocks/>
              <a:endCxn id="7" idx="0"/>
            </p:cNvCxnSpPr>
            <p:nvPr/>
          </p:nvCxnSpPr>
          <p:spPr>
            <a:xfrm rot="16200000" flipH="1">
              <a:off x="6116555" y="3114540"/>
              <a:ext cx="800922" cy="1512499"/>
            </a:xfrm>
            <a:prstGeom prst="bentConnector3">
              <a:avLst>
                <a:gd name="adj1" fmla="val 74179"/>
              </a:avLst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le 16"/>
          <p:cNvSpPr/>
          <p:nvPr/>
        </p:nvSpPr>
        <p:spPr>
          <a:xfrm>
            <a:off x="1790748" y="2704340"/>
            <a:ext cx="2195699" cy="7433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u="sng" dirty="0" err="1">
                <a:latin typeface="DINOT Regular" charset="0"/>
              </a:rPr>
              <a:t>Berater</a:t>
            </a:r>
            <a:r>
              <a:rPr lang="en-US" sz="1050" u="sng" dirty="0">
                <a:latin typeface="DINOT Regular" charset="0"/>
              </a:rPr>
              <a:t>: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Wirtschaftsberater</a:t>
            </a:r>
            <a:r>
              <a:rPr lang="en-US" sz="800" dirty="0">
                <a:latin typeface="DINOT Regular" charset="0"/>
              </a:rPr>
              <a:t>:  Studio PDC</a:t>
            </a: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 err="1">
                <a:latin typeface="DINOT Regular" charset="0"/>
              </a:rPr>
              <a:t>Arbeitsrechtsberater</a:t>
            </a:r>
            <a:r>
              <a:rPr lang="en-US" sz="800" dirty="0">
                <a:latin typeface="DINOT Regular" charset="0"/>
              </a:rPr>
              <a:t>:  Studio </a:t>
            </a:r>
            <a:r>
              <a:rPr lang="en-US" sz="800" dirty="0" err="1">
                <a:latin typeface="DINOT Regular" charset="0"/>
              </a:rPr>
              <a:t>Kaspar</a:t>
            </a:r>
            <a:endParaRPr lang="en-US" sz="800" dirty="0">
              <a:latin typeface="DINOT Regular" charset="0"/>
            </a:endParaRPr>
          </a:p>
          <a:p>
            <a:pPr algn="ctr">
              <a:tabLst>
                <a:tab pos="1106488" algn="l"/>
                <a:tab pos="1465263" algn="l"/>
              </a:tabLst>
            </a:pPr>
            <a:r>
              <a:rPr lang="en-US" sz="800" dirty="0">
                <a:latin typeface="DINOT Regular" charset="0"/>
              </a:rPr>
              <a:t>RSPP: Federico </a:t>
            </a:r>
            <a:r>
              <a:rPr lang="en-US" sz="800" dirty="0" err="1">
                <a:latin typeface="DINOT Regular" charset="0"/>
              </a:rPr>
              <a:t>Lavoriero</a:t>
            </a:r>
            <a:endParaRPr lang="en-US" sz="800" dirty="0">
              <a:latin typeface="DINOT Regular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007605" y="262328"/>
            <a:ext cx="6197544" cy="1188720"/>
          </a:xfrm>
        </p:spPr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84C34B8-CDE7-0648-B19A-2D7CE0FB161F}"/>
              </a:ext>
            </a:extLst>
          </p:cNvPr>
          <p:cNvSpPr txBox="1"/>
          <p:nvPr/>
        </p:nvSpPr>
        <p:spPr>
          <a:xfrm>
            <a:off x="10244547" y="2499573"/>
            <a:ext cx="198378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DINOT Regular" charset="0"/>
              </a:rPr>
              <a:t>Unternehmensgruppe</a:t>
            </a:r>
            <a:r>
              <a:rPr lang="en-US" sz="1200" dirty="0">
                <a:solidFill>
                  <a:schemeClr val="bg1"/>
                </a:solidFill>
                <a:latin typeface="DINOT Regular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GPI AG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23,25% PCS GmbH</a:t>
            </a:r>
          </a:p>
          <a:p>
            <a:pPr marL="285750" indent="-285750"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DINOT Regular" charset="0"/>
              </a:rPr>
              <a:t>2,5% Datef AG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A315FEC-7C89-DD41-A8AD-107CD26AF295}"/>
              </a:ext>
            </a:extLst>
          </p:cNvPr>
          <p:cNvCxnSpPr>
            <a:cxnSpLocks/>
          </p:cNvCxnSpPr>
          <p:nvPr/>
        </p:nvCxnSpPr>
        <p:spPr>
          <a:xfrm>
            <a:off x="5848286" y="5060118"/>
            <a:ext cx="0" cy="93589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1968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IM Organization" id="{895D5D9F-F924-9C48-8167-8E43BE14E08E}" vid="{B71892A6-9EAD-8A4B-A1A7-A60038DB20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BD7E3074DD614C96D8161F4906396D" ma:contentTypeVersion="8" ma:contentTypeDescription="Create a new document." ma:contentTypeScope="" ma:versionID="36cd29db079342e71cfcc23332cb0c8d">
  <xsd:schema xmlns:xsd="http://www.w3.org/2001/XMLSchema" xmlns:xs="http://www.w3.org/2001/XMLSchema" xmlns:p="http://schemas.microsoft.com/office/2006/metadata/properties" xmlns:ns2="b2f487ea-eb19-498a-94e5-42dd715a85f4" xmlns:ns3="f1e52c0f-ad07-4c86-8d26-1fe2da1d93fd" targetNamespace="http://schemas.microsoft.com/office/2006/metadata/properties" ma:root="true" ma:fieldsID="09f64b0017e25b008c9f75cc8c31320a" ns2:_="" ns3:_="">
    <xsd:import namespace="b2f487ea-eb19-498a-94e5-42dd715a85f4"/>
    <xsd:import namespace="f1e52c0f-ad07-4c86-8d26-1fe2da1d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487ea-eb19-498a-94e5-42dd715a85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e52c0f-ad07-4c86-8d26-1fe2da1d93f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11AD18-985C-4E2A-938A-6A6D55833389}">
  <ds:schemaRefs>
    <ds:schemaRef ds:uri="f1e52c0f-ad07-4c86-8d26-1fe2da1d93fd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2f487ea-eb19-498a-94e5-42dd715a85f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0244CB-7F0A-4F90-9B92-3FD8BCC59D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f487ea-eb19-498a-94e5-42dd715a85f4"/>
    <ds:schemaRef ds:uri="f1e52c0f-ad07-4c86-8d26-1fe2da1d93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B19DCD-854E-4E5B-935F-CB1D26B818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SAIM 2.0</Template>
  <TotalTime>0</TotalTime>
  <Words>285</Words>
  <Application>Microsoft Office PowerPoint</Application>
  <PresentationFormat>Widescreen</PresentationFormat>
  <Paragraphs>73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DINOT Regular</vt:lpstr>
      <vt:lpstr>Lucida Sans Unicode</vt:lpstr>
      <vt:lpstr>Parcel</vt:lpstr>
      <vt:lpstr>SAIM SRL / Gmbh</vt:lpstr>
      <vt:lpstr>L’Organizzazione</vt:lpstr>
      <vt:lpstr>Die Organisation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SAIM srl / Gmbh</dc:title>
  <dc:creator>Schatzer Dr. Christian</dc:creator>
  <cp:lastModifiedBy>Stefano Maiorana</cp:lastModifiedBy>
  <cp:revision>64</cp:revision>
  <cp:lastPrinted>2020-06-29T09:52:29Z</cp:lastPrinted>
  <dcterms:created xsi:type="dcterms:W3CDTF">2017-05-15T10:59:14Z</dcterms:created>
  <dcterms:modified xsi:type="dcterms:W3CDTF">2024-03-18T14:03:40Z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0x0101001EBD7E3074DD614C96D8161F4906396D</vt:lpwstr>
  </property>
</Properties>
</file>